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Be Vietnam Ultra-Bold" charset="1" panose="00000900000000000000"/>
      <p:regular r:id="rId17"/>
    </p:embeddedFont>
    <p:embeddedFont>
      <p:font typeface="Quicksand Medium" charset="1" panose="000006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444633" y="9730382"/>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4" id="4"/>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842659" y="1068800"/>
            <a:ext cx="6226141" cy="8149399"/>
          </a:xfrm>
          <a:custGeom>
            <a:avLst/>
            <a:gdLst/>
            <a:ahLst/>
            <a:cxnLst/>
            <a:rect r="r" b="b" t="t" l="l"/>
            <a:pathLst>
              <a:path h="8149399" w="6226141">
                <a:moveTo>
                  <a:pt x="0" y="0"/>
                </a:moveTo>
                <a:lnTo>
                  <a:pt x="6226141" y="0"/>
                </a:lnTo>
                <a:lnTo>
                  <a:pt x="6226141" y="8149400"/>
                </a:lnTo>
                <a:lnTo>
                  <a:pt x="0" y="8149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939285" y="4544496"/>
            <a:ext cx="5260758" cy="1388509"/>
          </a:xfrm>
          <a:prstGeom prst="rect">
            <a:avLst/>
          </a:prstGeom>
        </p:spPr>
        <p:txBody>
          <a:bodyPr anchor="t" rtlCol="false" tIns="0" lIns="0" bIns="0" rIns="0">
            <a:spAutoFit/>
          </a:bodyPr>
          <a:lstStyle/>
          <a:p>
            <a:pPr algn="l" marL="0" indent="0" lvl="0">
              <a:lnSpc>
                <a:spcPts val="10415"/>
              </a:lnSpc>
            </a:pPr>
            <a:r>
              <a:rPr lang="en-US" b="true" sz="10415" spc="-437">
                <a:solidFill>
                  <a:srgbClr val="3139A8"/>
                </a:solidFill>
                <a:latin typeface="Be Vietnam Ultra-Bold"/>
                <a:ea typeface="Be Vietnam Ultra-Bold"/>
                <a:cs typeface="Be Vietnam Ultra-Bold"/>
                <a:sym typeface="Be Vietnam Ultra-Bold"/>
              </a:rPr>
              <a:t>Q-EASE</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444633" y="9730382"/>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4" id="4"/>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717792" y="2399711"/>
            <a:ext cx="10207451" cy="1388509"/>
          </a:xfrm>
          <a:prstGeom prst="rect">
            <a:avLst/>
          </a:prstGeom>
        </p:spPr>
        <p:txBody>
          <a:bodyPr anchor="t" rtlCol="false" tIns="0" lIns="0" bIns="0" rIns="0">
            <a:spAutoFit/>
          </a:bodyPr>
          <a:lstStyle/>
          <a:p>
            <a:pPr algn="l" marL="0" indent="0" lvl="0">
              <a:lnSpc>
                <a:spcPts val="10415"/>
              </a:lnSpc>
            </a:pPr>
            <a:r>
              <a:rPr lang="en-US" b="true" sz="10415" spc="-437">
                <a:solidFill>
                  <a:srgbClr val="3139A8"/>
                </a:solidFill>
                <a:latin typeface="Be Vietnam Ultra-Bold"/>
                <a:ea typeface="Be Vietnam Ultra-Bold"/>
                <a:cs typeface="Be Vietnam Ultra-Bold"/>
                <a:sym typeface="Be Vietnam Ultra-Bold"/>
              </a:rPr>
              <a:t>MEET OUR TEAM</a:t>
            </a:r>
          </a:p>
        </p:txBody>
      </p:sp>
      <p:sp>
        <p:nvSpPr>
          <p:cNvPr name="TextBox 9" id="9"/>
          <p:cNvSpPr txBox="true"/>
          <p:nvPr/>
        </p:nvSpPr>
        <p:spPr>
          <a:xfrm rot="0">
            <a:off x="2283831" y="3934034"/>
            <a:ext cx="13403379" cy="4143755"/>
          </a:xfrm>
          <a:prstGeom prst="rect">
            <a:avLst/>
          </a:prstGeom>
        </p:spPr>
        <p:txBody>
          <a:bodyPr anchor="t" rtlCol="false" tIns="0" lIns="0" bIns="0" rIns="0">
            <a:spAutoFit/>
          </a:bodyPr>
          <a:lstStyle/>
          <a:p>
            <a:pPr algn="l">
              <a:lnSpc>
                <a:spcPts val="6642"/>
              </a:lnSpc>
            </a:pPr>
            <a:r>
              <a:rPr lang="en-US" sz="4100" b="true">
                <a:solidFill>
                  <a:srgbClr val="3139A8"/>
                </a:solidFill>
                <a:latin typeface="Quicksand Medium"/>
                <a:ea typeface="Quicksand Medium"/>
                <a:cs typeface="Quicksand Medium"/>
                <a:sym typeface="Quicksand Medium"/>
              </a:rPr>
              <a:t>1- Ayah Tarek</a:t>
            </a:r>
          </a:p>
          <a:p>
            <a:pPr algn="l">
              <a:lnSpc>
                <a:spcPts val="6642"/>
              </a:lnSpc>
            </a:pPr>
            <a:r>
              <a:rPr lang="en-US" sz="4100" b="true">
                <a:solidFill>
                  <a:srgbClr val="3139A8"/>
                </a:solidFill>
                <a:latin typeface="Quicksand Medium"/>
                <a:ea typeface="Quicksand Medium"/>
                <a:cs typeface="Quicksand Medium"/>
                <a:sym typeface="Quicksand Medium"/>
              </a:rPr>
              <a:t>2- Marcel Azmy</a:t>
            </a:r>
          </a:p>
          <a:p>
            <a:pPr algn="l">
              <a:lnSpc>
                <a:spcPts val="6642"/>
              </a:lnSpc>
            </a:pPr>
            <a:r>
              <a:rPr lang="en-US" sz="4100" b="true">
                <a:solidFill>
                  <a:srgbClr val="3139A8"/>
                </a:solidFill>
                <a:latin typeface="Quicksand Medium"/>
                <a:ea typeface="Quicksand Medium"/>
                <a:cs typeface="Quicksand Medium"/>
                <a:sym typeface="Quicksand Medium"/>
              </a:rPr>
              <a:t>3- Merna Albert</a:t>
            </a:r>
          </a:p>
          <a:p>
            <a:pPr algn="l">
              <a:lnSpc>
                <a:spcPts val="6642"/>
              </a:lnSpc>
            </a:pPr>
            <a:r>
              <a:rPr lang="en-US" sz="4100" b="true">
                <a:solidFill>
                  <a:srgbClr val="3139A8"/>
                </a:solidFill>
                <a:latin typeface="Quicksand Medium"/>
                <a:ea typeface="Quicksand Medium"/>
                <a:cs typeface="Quicksand Medium"/>
                <a:sym typeface="Quicksand Medium"/>
              </a:rPr>
              <a:t>4- Nada Hassan</a:t>
            </a:r>
          </a:p>
          <a:p>
            <a:pPr algn="l">
              <a:lnSpc>
                <a:spcPts val="6642"/>
              </a:lnSpc>
            </a:pPr>
            <a:r>
              <a:rPr lang="en-US" sz="4100" spc="-172" b="true">
                <a:solidFill>
                  <a:srgbClr val="3139A8"/>
                </a:solidFill>
                <a:latin typeface="Quicksand Medium"/>
                <a:ea typeface="Quicksand Medium"/>
                <a:cs typeface="Quicksand Medium"/>
                <a:sym typeface="Quicksand Medium"/>
              </a:rPr>
              <a:t>5- Nada ELSayed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444633" y="9730382"/>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4" id="4"/>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005717" y="1821359"/>
            <a:ext cx="7253583" cy="6644282"/>
          </a:xfrm>
          <a:custGeom>
            <a:avLst/>
            <a:gdLst/>
            <a:ahLst/>
            <a:cxnLst/>
            <a:rect r="r" b="b" t="t" l="l"/>
            <a:pathLst>
              <a:path h="6644282" w="7253583">
                <a:moveTo>
                  <a:pt x="0" y="0"/>
                </a:moveTo>
                <a:lnTo>
                  <a:pt x="7253583" y="0"/>
                </a:lnTo>
                <a:lnTo>
                  <a:pt x="7253583" y="6644282"/>
                </a:lnTo>
                <a:lnTo>
                  <a:pt x="0" y="66442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219200" y="2697480"/>
            <a:ext cx="7924800" cy="4834889"/>
          </a:xfrm>
          <a:prstGeom prst="rect">
            <a:avLst/>
          </a:prstGeom>
        </p:spPr>
        <p:txBody>
          <a:bodyPr anchor="t" rtlCol="false" tIns="0" lIns="0" bIns="0" rIns="0">
            <a:spAutoFit/>
          </a:bodyPr>
          <a:lstStyle/>
          <a:p>
            <a:pPr algn="l" marL="0" indent="0" lvl="0">
              <a:lnSpc>
                <a:spcPts val="12479"/>
              </a:lnSpc>
            </a:pPr>
            <a:r>
              <a:rPr lang="en-US" b="true" sz="12999" spc="-545">
                <a:solidFill>
                  <a:srgbClr val="3139A8"/>
                </a:solidFill>
                <a:latin typeface="Be Vietnam Ultra-Bold"/>
                <a:ea typeface="Be Vietnam Ultra-Bold"/>
                <a:cs typeface="Be Vietnam Ultra-Bold"/>
                <a:sym typeface="Be Vietnam Ultra-Bold"/>
              </a:rPr>
              <a:t>THANK YOU VERY MUCH!</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444633" y="9730382"/>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4" id="4"/>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619350" y="1837350"/>
            <a:ext cx="5260758" cy="1388509"/>
          </a:xfrm>
          <a:prstGeom prst="rect">
            <a:avLst/>
          </a:prstGeom>
        </p:spPr>
        <p:txBody>
          <a:bodyPr anchor="t" rtlCol="false" tIns="0" lIns="0" bIns="0" rIns="0">
            <a:spAutoFit/>
          </a:bodyPr>
          <a:lstStyle/>
          <a:p>
            <a:pPr algn="l" marL="0" indent="0" lvl="0">
              <a:lnSpc>
                <a:spcPts val="10415"/>
              </a:lnSpc>
            </a:pPr>
            <a:r>
              <a:rPr lang="en-US" b="true" sz="10415" spc="-437">
                <a:solidFill>
                  <a:srgbClr val="3139A8"/>
                </a:solidFill>
                <a:latin typeface="Be Vietnam Ultra-Bold"/>
                <a:ea typeface="Be Vietnam Ultra-Bold"/>
                <a:cs typeface="Be Vietnam Ultra-Bold"/>
                <a:sym typeface="Be Vietnam Ultra-Bold"/>
              </a:rPr>
              <a:t>AGENDA</a:t>
            </a:r>
          </a:p>
        </p:txBody>
      </p:sp>
      <p:sp>
        <p:nvSpPr>
          <p:cNvPr name="TextBox 9" id="9"/>
          <p:cNvSpPr txBox="true"/>
          <p:nvPr/>
        </p:nvSpPr>
        <p:spPr>
          <a:xfrm rot="0">
            <a:off x="2283831" y="3347063"/>
            <a:ext cx="13403379" cy="5820155"/>
          </a:xfrm>
          <a:prstGeom prst="rect">
            <a:avLst/>
          </a:prstGeom>
        </p:spPr>
        <p:txBody>
          <a:bodyPr anchor="t" rtlCol="false" tIns="0" lIns="0" bIns="0" rIns="0">
            <a:spAutoFit/>
          </a:bodyPr>
          <a:lstStyle/>
          <a:p>
            <a:pPr algn="l">
              <a:lnSpc>
                <a:spcPts val="6642"/>
              </a:lnSpc>
            </a:pPr>
            <a:r>
              <a:rPr lang="en-US" sz="4100" b="true">
                <a:solidFill>
                  <a:srgbClr val="3139A8"/>
                </a:solidFill>
                <a:latin typeface="Quicksand Medium"/>
                <a:ea typeface="Quicksand Medium"/>
                <a:cs typeface="Quicksand Medium"/>
                <a:sym typeface="Quicksand Medium"/>
              </a:rPr>
              <a:t>1- Introduction</a:t>
            </a:r>
          </a:p>
          <a:p>
            <a:pPr algn="l">
              <a:lnSpc>
                <a:spcPts val="6642"/>
              </a:lnSpc>
            </a:pPr>
            <a:r>
              <a:rPr lang="en-US" sz="4100" b="true">
                <a:solidFill>
                  <a:srgbClr val="3139A8"/>
                </a:solidFill>
                <a:latin typeface="Quicksand Medium"/>
                <a:ea typeface="Quicksand Medium"/>
                <a:cs typeface="Quicksand Medium"/>
                <a:sym typeface="Quicksand Medium"/>
              </a:rPr>
              <a:t>2- Problem</a:t>
            </a:r>
          </a:p>
          <a:p>
            <a:pPr algn="l">
              <a:lnSpc>
                <a:spcPts val="6642"/>
              </a:lnSpc>
            </a:pPr>
            <a:r>
              <a:rPr lang="en-US" sz="4100" b="true">
                <a:solidFill>
                  <a:srgbClr val="3139A8"/>
                </a:solidFill>
                <a:latin typeface="Quicksand Medium"/>
                <a:ea typeface="Quicksand Medium"/>
                <a:cs typeface="Quicksand Medium"/>
                <a:sym typeface="Quicksand Medium"/>
              </a:rPr>
              <a:t>3- Solution</a:t>
            </a:r>
          </a:p>
          <a:p>
            <a:pPr algn="l">
              <a:lnSpc>
                <a:spcPts val="6642"/>
              </a:lnSpc>
            </a:pPr>
            <a:r>
              <a:rPr lang="en-US" sz="4100" b="true">
                <a:solidFill>
                  <a:srgbClr val="3139A8"/>
                </a:solidFill>
                <a:latin typeface="Quicksand Medium"/>
                <a:ea typeface="Quicksand Medium"/>
                <a:cs typeface="Quicksand Medium"/>
                <a:sym typeface="Quicksand Medium"/>
              </a:rPr>
              <a:t>4- Artificial Intelligence in Question Answering</a:t>
            </a:r>
          </a:p>
          <a:p>
            <a:pPr algn="l">
              <a:lnSpc>
                <a:spcPts val="6642"/>
              </a:lnSpc>
            </a:pPr>
            <a:r>
              <a:rPr lang="en-US" sz="4100" spc="-172" b="true">
                <a:solidFill>
                  <a:srgbClr val="3139A8"/>
                </a:solidFill>
                <a:latin typeface="Quicksand Medium"/>
                <a:ea typeface="Quicksand Medium"/>
                <a:cs typeface="Quicksand Medium"/>
                <a:sym typeface="Quicksand Medium"/>
              </a:rPr>
              <a:t>5- Representing The new era of E-Learning</a:t>
            </a:r>
          </a:p>
          <a:p>
            <a:pPr algn="l">
              <a:lnSpc>
                <a:spcPts val="6642"/>
              </a:lnSpc>
            </a:pPr>
            <a:r>
              <a:rPr lang="en-US" sz="4100" b="true">
                <a:solidFill>
                  <a:srgbClr val="3139A8"/>
                </a:solidFill>
                <a:latin typeface="Quicksand Medium"/>
                <a:ea typeface="Quicksand Medium"/>
                <a:cs typeface="Quicksand Medium"/>
                <a:sym typeface="Quicksand Medium"/>
              </a:rPr>
              <a:t>6- Future Improvements</a:t>
            </a:r>
          </a:p>
          <a:p>
            <a:pPr algn="l">
              <a:lnSpc>
                <a:spcPts val="6642"/>
              </a:lnSpc>
            </a:pPr>
            <a:r>
              <a:rPr lang="en-US" sz="4100" b="true">
                <a:solidFill>
                  <a:srgbClr val="3139A8"/>
                </a:solidFill>
                <a:latin typeface="Quicksand Medium"/>
                <a:ea typeface="Quicksand Medium"/>
                <a:cs typeface="Quicksand Medium"/>
                <a:sym typeface="Quicksand Medium"/>
              </a:rPr>
              <a:t>7- Conclusion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TextBox 2" id="2"/>
          <p:cNvSpPr txBox="true"/>
          <p:nvPr/>
        </p:nvSpPr>
        <p:spPr>
          <a:xfrm rot="0">
            <a:off x="1219200" y="2890758"/>
            <a:ext cx="8385935" cy="1060451"/>
          </a:xfrm>
          <a:prstGeom prst="rect">
            <a:avLst/>
          </a:prstGeom>
        </p:spPr>
        <p:txBody>
          <a:bodyPr anchor="t" rtlCol="false" tIns="0" lIns="0" bIns="0" rIns="0">
            <a:spAutoFit/>
          </a:bodyPr>
          <a:lstStyle/>
          <a:p>
            <a:pPr algn="l" marL="0" indent="0" lvl="0">
              <a:lnSpc>
                <a:spcPts val="8000"/>
              </a:lnSpc>
            </a:pPr>
            <a:r>
              <a:rPr lang="en-US" b="true" sz="8000" spc="-336">
                <a:solidFill>
                  <a:srgbClr val="3139A8"/>
                </a:solidFill>
                <a:latin typeface="Be Vietnam Ultra-Bold"/>
                <a:ea typeface="Be Vietnam Ultra-Bold"/>
                <a:cs typeface="Be Vietnam Ultra-Bold"/>
                <a:sym typeface="Be Vietnam Ultra-Bold"/>
              </a:rPr>
              <a:t>INTRODUCTION</a:t>
            </a:r>
          </a:p>
        </p:txBody>
      </p:sp>
      <p:sp>
        <p:nvSpPr>
          <p:cNvPr name="TextBox 3" id="3"/>
          <p:cNvSpPr txBox="true"/>
          <p:nvPr/>
        </p:nvSpPr>
        <p:spPr>
          <a:xfrm rot="0">
            <a:off x="1219200" y="4283472"/>
            <a:ext cx="7570711" cy="5126736"/>
          </a:xfrm>
          <a:prstGeom prst="rect">
            <a:avLst/>
          </a:prstGeom>
        </p:spPr>
        <p:txBody>
          <a:bodyPr anchor="t" rtlCol="false" tIns="0" lIns="0" bIns="0" rIns="0">
            <a:spAutoFit/>
          </a:bodyPr>
          <a:lstStyle/>
          <a:p>
            <a:pPr algn="l">
              <a:lnSpc>
                <a:spcPts val="3401"/>
              </a:lnSpc>
            </a:pPr>
            <a:r>
              <a:rPr lang="en-US" sz="2099" b="true">
                <a:solidFill>
                  <a:srgbClr val="3139A8"/>
                </a:solidFill>
                <a:latin typeface="Quicksand Medium"/>
                <a:ea typeface="Quicksand Medium"/>
                <a:cs typeface="Quicksand Medium"/>
                <a:sym typeface="Quicksand Medium"/>
              </a:rPr>
              <a:t>In today’s fast-paced learning environment, students often face challenges when it comes to effective exam preparation. With the overwhelming amount of information and limited time, revising efficiently is key to success. To help students overcome these challenges, we propose an innovative exam revision platform. This platform integrates personalized learning techniques, adaptive quizzes, and interactive content to make revision more engaging and efficient. By leveraging AI to identify weak areas and providing tailored resources, it aims to enhance comprehension, retention, and confidence, ultimately leading to better exam performance.</a:t>
            </a:r>
          </a:p>
        </p:txBody>
      </p:sp>
      <p:grpSp>
        <p:nvGrpSpPr>
          <p:cNvPr name="Group 4" id="4"/>
          <p:cNvGrpSpPr/>
          <p:nvPr/>
        </p:nvGrpSpPr>
        <p:grpSpPr>
          <a:xfrm rot="0">
            <a:off x="9945531" y="1486616"/>
            <a:ext cx="7313769" cy="7313769"/>
            <a:chOff x="0" y="0"/>
            <a:chExt cx="3282950" cy="3282950"/>
          </a:xfrm>
        </p:grpSpPr>
        <p:sp>
          <p:nvSpPr>
            <p:cNvPr name="Freeform 5" id="5"/>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3282950"/>
                  </a:lnTo>
                  <a:lnTo>
                    <a:pt x="0" y="3282950"/>
                  </a:lnTo>
                  <a:lnTo>
                    <a:pt x="0" y="0"/>
                  </a:lnTo>
                  <a:close/>
                </a:path>
              </a:pathLst>
            </a:custGeom>
            <a:blipFill>
              <a:blip r:embed="rId2"/>
              <a:stretch>
                <a:fillRect l="-25046" t="0" r="-25046" b="0"/>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597241" y="1121159"/>
            <a:ext cx="6042413" cy="8044682"/>
            <a:chOff x="0" y="0"/>
            <a:chExt cx="3663950" cy="4878070"/>
          </a:xfrm>
        </p:grpSpPr>
        <p:sp>
          <p:nvSpPr>
            <p:cNvPr name="Freeform 3" id="3"/>
            <p:cNvSpPr/>
            <p:nvPr/>
          </p:nvSpPr>
          <p:spPr>
            <a:xfrm flipH="false" flipV="false" rot="0">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2"/>
              <a:stretch>
                <a:fillRect l="-59832" t="0" r="-59832" b="0"/>
              </a:stretch>
            </a:blipFill>
          </p:spPr>
        </p:sp>
        <p:sp>
          <p:nvSpPr>
            <p:cNvPr name="Freeform 4" id="4"/>
            <p:cNvSpPr/>
            <p:nvPr/>
          </p:nvSpPr>
          <p:spPr>
            <a:xfrm flipH="false" flipV="false" rot="0">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name="TextBox 5" id="5"/>
          <p:cNvSpPr txBox="true"/>
          <p:nvPr/>
        </p:nvSpPr>
        <p:spPr>
          <a:xfrm rot="0">
            <a:off x="1219200" y="3861038"/>
            <a:ext cx="8385935" cy="1024890"/>
          </a:xfrm>
          <a:prstGeom prst="rect">
            <a:avLst/>
          </a:prstGeom>
        </p:spPr>
        <p:txBody>
          <a:bodyPr anchor="t" rtlCol="false" tIns="0" lIns="0" bIns="0" rIns="0">
            <a:spAutoFit/>
          </a:bodyPr>
          <a:lstStyle/>
          <a:p>
            <a:pPr algn="l" marL="0" indent="0" lvl="0">
              <a:lnSpc>
                <a:spcPts val="7979"/>
              </a:lnSpc>
            </a:pPr>
            <a:r>
              <a:rPr lang="en-US" b="true" sz="6999" spc="-293">
                <a:solidFill>
                  <a:srgbClr val="FFFFFF"/>
                </a:solidFill>
                <a:latin typeface="Be Vietnam Ultra-Bold"/>
                <a:ea typeface="Be Vietnam Ultra-Bold"/>
                <a:cs typeface="Be Vietnam Ultra-Bold"/>
                <a:sym typeface="Be Vietnam Ultra-Bold"/>
              </a:rPr>
              <a:t>PROBLEM</a:t>
            </a:r>
          </a:p>
        </p:txBody>
      </p:sp>
      <p:sp>
        <p:nvSpPr>
          <p:cNvPr name="TextBox 6" id="6"/>
          <p:cNvSpPr txBox="true"/>
          <p:nvPr/>
        </p:nvSpPr>
        <p:spPr>
          <a:xfrm rot="0">
            <a:off x="1219200" y="5227717"/>
            <a:ext cx="7570711" cy="8989695"/>
          </a:xfrm>
          <a:prstGeom prst="rect">
            <a:avLst/>
          </a:prstGeom>
        </p:spPr>
        <p:txBody>
          <a:bodyPr anchor="t" rtlCol="false" tIns="0" lIns="0" bIns="0" rIns="0">
            <a:spAutoFit/>
          </a:bodyPr>
          <a:lstStyle/>
          <a:p>
            <a:pPr algn="l">
              <a:lnSpc>
                <a:spcPts val="3239"/>
              </a:lnSpc>
            </a:pPr>
            <a:r>
              <a:rPr lang="en-US" sz="1999" b="true">
                <a:solidFill>
                  <a:srgbClr val="FFFFFF"/>
                </a:solidFill>
                <a:latin typeface="Quicksand Medium"/>
                <a:ea typeface="Quicksand Medium"/>
                <a:cs typeface="Quicksand Medium"/>
                <a:sym typeface="Quicksand Medium"/>
              </a:rPr>
              <a:t>Students often struggle with effective exam preparation due to the limited variety and scope of traditional assessments. Standard revision materials and practice tests frequently repeat similar questions, which leads to rote memorization rather than true understanding of the subject matter. Additionally, these static resources often fail to cover the breadth of content required, leaving gaps in students' knowledge. This can result in an uneven evaluation of their abilities and inadequate prepare</a:t>
            </a:r>
          </a:p>
          <a:p>
            <a:pPr algn="l">
              <a:lnSpc>
                <a:spcPts val="3239"/>
              </a:lnSpc>
            </a:pPr>
          </a:p>
          <a:p>
            <a:pPr algn="l">
              <a:lnSpc>
                <a:spcPts val="3239"/>
              </a:lnSpc>
            </a:pPr>
          </a:p>
          <a:p>
            <a:pPr algn="l">
              <a:lnSpc>
                <a:spcPts val="3239"/>
              </a:lnSpc>
            </a:pPr>
          </a:p>
          <a:p>
            <a:pPr algn="l">
              <a:lnSpc>
                <a:spcPts val="3239"/>
              </a:lnSpc>
            </a:pPr>
          </a:p>
          <a:p>
            <a:pPr algn="l">
              <a:lnSpc>
                <a:spcPts val="3239"/>
              </a:lnSpc>
            </a:pPr>
          </a:p>
          <a:p>
            <a:pPr algn="l">
              <a:lnSpc>
                <a:spcPts val="3239"/>
              </a:lnSpc>
            </a:pPr>
          </a:p>
          <a:p>
            <a:pPr algn="l">
              <a:lnSpc>
                <a:spcPts val="3239"/>
              </a:lnSpc>
            </a:pPr>
          </a:p>
          <a:p>
            <a:pPr algn="l">
              <a:lnSpc>
                <a:spcPts val="3239"/>
              </a:lnSpc>
            </a:pPr>
          </a:p>
          <a:p>
            <a:pPr algn="l">
              <a:lnSpc>
                <a:spcPts val="3239"/>
              </a:lnSpc>
            </a:pPr>
          </a:p>
          <a:p>
            <a:pPr algn="l">
              <a:lnSpc>
                <a:spcPts val="3239"/>
              </a:lnSpc>
            </a:pPr>
            <a:r>
              <a:rPr lang="en-US" sz="1999" spc="11" b="true">
                <a:solidFill>
                  <a:srgbClr val="FFFFFF"/>
                </a:solidFill>
                <a:latin typeface="Quicksand Medium"/>
                <a:ea typeface="Quicksand Medium"/>
                <a:cs typeface="Quicksand Medium"/>
                <a:sym typeface="Quicksand Medium"/>
              </a:rPr>
              <a:t>11:10</a:t>
            </a:r>
            <a:r>
              <a:rPr lang="ar-EG" sz="1999" spc="11" b="true">
                <a:solidFill>
                  <a:srgbClr val="FFFFFF"/>
                </a:solidFill>
                <a:latin typeface="Quicksand Medium"/>
                <a:ea typeface="Quicksand Medium"/>
                <a:cs typeface="Quicksand Medium"/>
                <a:sym typeface="Quicksand Medium"/>
                <a:rtl val="true"/>
              </a:rPr>
              <a:t>م</a:t>
            </a:r>
          </a:p>
          <a:p>
            <a:pPr algn="l">
              <a:lnSpc>
                <a:spcPts val="3239"/>
              </a:lnSpc>
            </a:pPr>
          </a:p>
          <a:p>
            <a:pPr algn="l">
              <a:lnSpc>
                <a:spcPts val="3239"/>
              </a:lnSpc>
            </a:pPr>
          </a:p>
          <a:p>
            <a:pPr algn="l">
              <a:lnSpc>
                <a:spcPts val="323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139A8"/>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477201" y="1121159"/>
            <a:ext cx="6042413" cy="8044682"/>
            <a:chOff x="0" y="0"/>
            <a:chExt cx="3663950" cy="4878070"/>
          </a:xfrm>
        </p:grpSpPr>
        <p:sp>
          <p:nvSpPr>
            <p:cNvPr name="Freeform 3" id="3"/>
            <p:cNvSpPr/>
            <p:nvPr/>
          </p:nvSpPr>
          <p:spPr>
            <a:xfrm flipH="false" flipV="false" rot="0">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2"/>
              <a:stretch>
                <a:fillRect l="-68863" t="0" r="-68863" b="0"/>
              </a:stretch>
            </a:blipFill>
          </p:spPr>
        </p:sp>
        <p:sp>
          <p:nvSpPr>
            <p:cNvPr name="Freeform 4" id="4"/>
            <p:cNvSpPr/>
            <p:nvPr/>
          </p:nvSpPr>
          <p:spPr>
            <a:xfrm flipH="false" flipV="false" rot="0">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name="TextBox 5" id="5"/>
          <p:cNvSpPr txBox="true"/>
          <p:nvPr/>
        </p:nvSpPr>
        <p:spPr>
          <a:xfrm rot="0">
            <a:off x="8873365" y="2015257"/>
            <a:ext cx="8385935" cy="1024890"/>
          </a:xfrm>
          <a:prstGeom prst="rect">
            <a:avLst/>
          </a:prstGeom>
        </p:spPr>
        <p:txBody>
          <a:bodyPr anchor="t" rtlCol="false" tIns="0" lIns="0" bIns="0" rIns="0">
            <a:spAutoFit/>
          </a:bodyPr>
          <a:lstStyle/>
          <a:p>
            <a:pPr algn="l" marL="0" indent="0" lvl="0">
              <a:lnSpc>
                <a:spcPts val="7979"/>
              </a:lnSpc>
            </a:pPr>
            <a:r>
              <a:rPr lang="en-US" b="true" sz="6999" spc="-293">
                <a:solidFill>
                  <a:srgbClr val="FFFFFF"/>
                </a:solidFill>
                <a:latin typeface="Be Vietnam Ultra-Bold"/>
                <a:ea typeface="Be Vietnam Ultra-Bold"/>
                <a:cs typeface="Be Vietnam Ultra-Bold"/>
                <a:sym typeface="Be Vietnam Ultra-Bold"/>
              </a:rPr>
              <a:t>SOLUTION</a:t>
            </a:r>
          </a:p>
        </p:txBody>
      </p:sp>
      <p:sp>
        <p:nvSpPr>
          <p:cNvPr name="TextBox 6" id="6"/>
          <p:cNvSpPr txBox="true"/>
          <p:nvPr/>
        </p:nvSpPr>
        <p:spPr>
          <a:xfrm rot="0">
            <a:off x="8873365" y="3362885"/>
            <a:ext cx="8385935" cy="5116069"/>
          </a:xfrm>
          <a:prstGeom prst="rect">
            <a:avLst/>
          </a:prstGeom>
        </p:spPr>
        <p:txBody>
          <a:bodyPr anchor="t" rtlCol="false" tIns="0" lIns="0" bIns="0" rIns="0">
            <a:spAutoFit/>
          </a:bodyPr>
          <a:lstStyle/>
          <a:p>
            <a:pPr algn="l">
              <a:lnSpc>
                <a:spcPts val="3725"/>
              </a:lnSpc>
            </a:pPr>
            <a:r>
              <a:rPr lang="en-US" sz="2299" b="true">
                <a:solidFill>
                  <a:srgbClr val="FFFFFF"/>
                </a:solidFill>
                <a:latin typeface="Quicksand Medium"/>
                <a:ea typeface="Quicksand Medium"/>
                <a:cs typeface="Quicksand Medium"/>
                <a:sym typeface="Quicksand Medium"/>
              </a:rPr>
              <a:t>Our innovative system addresses these challenges by dynamically generating unique question and answer sets for various subjects, using a stored data repository. Each time a student revises, they receive a new assessment that draws from a broad range of topics, ensuring that more material is covered over time. By varying the questions and focusing on diverse aspects of the subject, the system promotes comprehensive understanding and prevents memorization of specific answers. This solution provides a fairer and more balanced evaluation, helping students improve their grasp of the subject and perform better in exams.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0929498" y="2057400"/>
            <a:ext cx="6573163" cy="6172200"/>
          </a:xfrm>
          <a:custGeom>
            <a:avLst/>
            <a:gdLst/>
            <a:ahLst/>
            <a:cxnLst/>
            <a:rect r="r" b="b" t="t" l="l"/>
            <a:pathLst>
              <a:path h="6172200" w="6573163">
                <a:moveTo>
                  <a:pt x="0" y="0"/>
                </a:moveTo>
                <a:lnTo>
                  <a:pt x="6573163" y="0"/>
                </a:lnTo>
                <a:lnTo>
                  <a:pt x="6573163"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19200" y="1257537"/>
            <a:ext cx="8936763" cy="3879217"/>
          </a:xfrm>
          <a:prstGeom prst="rect">
            <a:avLst/>
          </a:prstGeom>
        </p:spPr>
        <p:txBody>
          <a:bodyPr anchor="t" rtlCol="false" tIns="0" lIns="0" bIns="0" rIns="0">
            <a:spAutoFit/>
          </a:bodyPr>
          <a:lstStyle/>
          <a:p>
            <a:pPr algn="l" marL="0" indent="0" lvl="0">
              <a:lnSpc>
                <a:spcPts val="7630"/>
              </a:lnSpc>
            </a:pPr>
            <a:r>
              <a:rPr lang="en-US" b="true" sz="7000" spc="-294">
                <a:solidFill>
                  <a:srgbClr val="3139A8"/>
                </a:solidFill>
                <a:latin typeface="Be Vietnam Ultra-Bold"/>
                <a:ea typeface="Be Vietnam Ultra-Bold"/>
                <a:cs typeface="Be Vietnam Ultra-Bold"/>
                <a:sym typeface="Be Vietnam Ultra-Bold"/>
              </a:rPr>
              <a:t>ARTIFICIAL INTELLIGENCE IN QUESTION ANSWERING</a:t>
            </a:r>
          </a:p>
        </p:txBody>
      </p:sp>
      <p:sp>
        <p:nvSpPr>
          <p:cNvPr name="TextBox 4" id="4"/>
          <p:cNvSpPr txBox="true"/>
          <p:nvPr/>
        </p:nvSpPr>
        <p:spPr>
          <a:xfrm rot="0">
            <a:off x="1219200" y="5278518"/>
            <a:ext cx="8618794" cy="4730878"/>
          </a:xfrm>
          <a:prstGeom prst="rect">
            <a:avLst/>
          </a:prstGeom>
        </p:spPr>
        <p:txBody>
          <a:bodyPr anchor="t" rtlCol="false" tIns="0" lIns="0" bIns="0" rIns="0">
            <a:spAutoFit/>
          </a:bodyPr>
          <a:lstStyle/>
          <a:p>
            <a:pPr algn="l">
              <a:lnSpc>
                <a:spcPts val="3401"/>
              </a:lnSpc>
            </a:pPr>
            <a:r>
              <a:rPr lang="en-US" sz="2099" b="true">
                <a:solidFill>
                  <a:srgbClr val="3139A8"/>
                </a:solidFill>
                <a:latin typeface="Quicksand Medium"/>
                <a:ea typeface="Quicksand Medium"/>
                <a:cs typeface="Quicksand Medium"/>
                <a:sym typeface="Quicksand Medium"/>
              </a:rPr>
              <a:t>This project aims to improve exam preparation by creating a system that dynamically generates varied questions and answers. Traditional revision methods often lead to repetitive learning and gaps in knowledge, but this innovative approach focuses on providing a wide range of questions to ensure thorough coverage of material. By regularly generating new and diverse questions, the system helps students engage with different aspects of the subject, promoting better understanding and retention. This method makes the revision process more effective, preparing students for exams in a more comprehensive and engaging way.</a:t>
            </a:r>
          </a:p>
          <a:p>
            <a:pPr algn="l">
              <a:lnSpc>
                <a:spcPts val="3725"/>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grpSp>
        <p:nvGrpSpPr>
          <p:cNvPr name="Group 2" id="2"/>
          <p:cNvGrpSpPr/>
          <p:nvPr/>
        </p:nvGrpSpPr>
        <p:grpSpPr>
          <a:xfrm rot="0">
            <a:off x="10100733" y="-633455"/>
            <a:ext cx="9434011" cy="11553911"/>
            <a:chOff x="0" y="0"/>
            <a:chExt cx="2385741" cy="2921836"/>
          </a:xfrm>
        </p:grpSpPr>
        <p:sp>
          <p:nvSpPr>
            <p:cNvPr name="Freeform 3" id="3"/>
            <p:cNvSpPr/>
            <p:nvPr/>
          </p:nvSpPr>
          <p:spPr>
            <a:xfrm flipH="false" flipV="false" rot="0">
              <a:off x="0" y="0"/>
              <a:ext cx="2385741" cy="2921836"/>
            </a:xfrm>
            <a:custGeom>
              <a:avLst/>
              <a:gdLst/>
              <a:ahLst/>
              <a:cxnLst/>
              <a:rect r="r" b="b" t="t" l="l"/>
              <a:pathLst>
                <a:path h="2921836" w="2385741">
                  <a:moveTo>
                    <a:pt x="0" y="0"/>
                  </a:moveTo>
                  <a:lnTo>
                    <a:pt x="2385741" y="0"/>
                  </a:lnTo>
                  <a:lnTo>
                    <a:pt x="2385741" y="2921836"/>
                  </a:lnTo>
                  <a:lnTo>
                    <a:pt x="0" y="2921836"/>
                  </a:lnTo>
                  <a:close/>
                </a:path>
              </a:pathLst>
            </a:custGeom>
            <a:solidFill>
              <a:srgbClr val="F1EBE5"/>
            </a:solidFill>
          </p:spPr>
        </p:sp>
        <p:sp>
          <p:nvSpPr>
            <p:cNvPr name="TextBox 4" id="4"/>
            <p:cNvSpPr txBox="true"/>
            <p:nvPr/>
          </p:nvSpPr>
          <p:spPr>
            <a:xfrm>
              <a:off x="0" y="19050"/>
              <a:ext cx="2385741" cy="2902786"/>
            </a:xfrm>
            <a:prstGeom prst="rect">
              <a:avLst/>
            </a:prstGeom>
          </p:spPr>
          <p:txBody>
            <a:bodyPr anchor="ctr" rtlCol="false" tIns="50800" lIns="50800" bIns="50800" rIns="50800"/>
            <a:lstStyle/>
            <a:p>
              <a:pPr algn="ctr">
                <a:lnSpc>
                  <a:spcPts val="2266"/>
                </a:lnSpc>
              </a:pPr>
            </a:p>
          </p:txBody>
        </p:sp>
      </p:grpSp>
      <p:sp>
        <p:nvSpPr>
          <p:cNvPr name="Freeform 5" id="5"/>
          <p:cNvSpPr/>
          <p:nvPr/>
        </p:nvSpPr>
        <p:spPr>
          <a:xfrm flipH="false" flipV="false" rot="0">
            <a:off x="11164457" y="1714729"/>
            <a:ext cx="5904343" cy="6857542"/>
          </a:xfrm>
          <a:custGeom>
            <a:avLst/>
            <a:gdLst/>
            <a:ahLst/>
            <a:cxnLst/>
            <a:rect r="r" b="b" t="t" l="l"/>
            <a:pathLst>
              <a:path h="6857542" w="5904343">
                <a:moveTo>
                  <a:pt x="0" y="0"/>
                </a:moveTo>
                <a:lnTo>
                  <a:pt x="5904343" y="0"/>
                </a:lnTo>
                <a:lnTo>
                  <a:pt x="5904343" y="6857542"/>
                </a:lnTo>
                <a:lnTo>
                  <a:pt x="0" y="68575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219200" y="784328"/>
            <a:ext cx="8385935" cy="3044190"/>
          </a:xfrm>
          <a:prstGeom prst="rect">
            <a:avLst/>
          </a:prstGeom>
        </p:spPr>
        <p:txBody>
          <a:bodyPr anchor="t" rtlCol="false" tIns="0" lIns="0" bIns="0" rIns="0">
            <a:spAutoFit/>
          </a:bodyPr>
          <a:lstStyle/>
          <a:p>
            <a:pPr algn="l">
              <a:lnSpc>
                <a:spcPts val="7979"/>
              </a:lnSpc>
            </a:pPr>
            <a:r>
              <a:rPr lang="en-US" b="true" sz="6999" spc="-293">
                <a:solidFill>
                  <a:srgbClr val="FFFFFF"/>
                </a:solidFill>
                <a:latin typeface="Be Vietnam Ultra-Bold"/>
                <a:ea typeface="Be Vietnam Ultra-Bold"/>
                <a:cs typeface="Be Vietnam Ultra-Bold"/>
                <a:sym typeface="Be Vietnam Ultra-Bold"/>
              </a:rPr>
              <a:t>REPRESENTING THE NEW ERA OF </a:t>
            </a:r>
          </a:p>
          <a:p>
            <a:pPr algn="l" marL="0" indent="0" lvl="0">
              <a:lnSpc>
                <a:spcPts val="7979"/>
              </a:lnSpc>
            </a:pPr>
            <a:r>
              <a:rPr lang="en-US" b="true" sz="6999" spc="-293">
                <a:solidFill>
                  <a:srgbClr val="FFFFFF"/>
                </a:solidFill>
                <a:latin typeface="Be Vietnam Ultra-Bold"/>
                <a:ea typeface="Be Vietnam Ultra-Bold"/>
                <a:cs typeface="Be Vietnam Ultra-Bold"/>
                <a:sym typeface="Be Vietnam Ultra-Bold"/>
              </a:rPr>
              <a:t>E-LEARNING</a:t>
            </a:r>
          </a:p>
        </p:txBody>
      </p:sp>
      <p:sp>
        <p:nvSpPr>
          <p:cNvPr name="TextBox 7" id="7"/>
          <p:cNvSpPr txBox="true"/>
          <p:nvPr/>
        </p:nvSpPr>
        <p:spPr>
          <a:xfrm rot="0">
            <a:off x="1219200" y="4200518"/>
            <a:ext cx="7570711" cy="5303520"/>
          </a:xfrm>
          <a:prstGeom prst="rect">
            <a:avLst/>
          </a:prstGeom>
        </p:spPr>
        <p:txBody>
          <a:bodyPr anchor="t" rtlCol="false" tIns="0" lIns="0" bIns="0" rIns="0">
            <a:spAutoFit/>
          </a:bodyPr>
          <a:lstStyle/>
          <a:p>
            <a:pPr algn="l">
              <a:lnSpc>
                <a:spcPts val="3239"/>
              </a:lnSpc>
            </a:pPr>
            <a:r>
              <a:rPr lang="en-US" sz="1999" b="true">
                <a:solidFill>
                  <a:srgbClr val="FFFFFF"/>
                </a:solidFill>
                <a:latin typeface="Quicksand Medium"/>
                <a:ea typeface="Quicksand Medium"/>
                <a:cs typeface="Quicksand Medium"/>
                <a:sym typeface="Quicksand Medium"/>
              </a:rPr>
              <a:t>E-learning platforms can be significantly enhanced by integrating a question-answer generation system, which allows learners to actively engage with the material through dynamic practice. This system could automatically generate questions based on the content students are studying, providing immediate feedback and personalized quizzes tailored to their learning pace. Such an approach reinforces understanding and retention by encouraging active recall, self-assessment, and problem-solving. By combining e-learning with this intelligent question-answering feature, students can have an interactive and adaptive learning experience that goes beyond passive content consumption, making their study sessions more productive and effective.</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F1EBE5"/>
        </a:solidFill>
      </p:bgPr>
    </p:bg>
    <p:spTree>
      <p:nvGrpSpPr>
        <p:cNvPr id="1" name=""/>
        <p:cNvGrpSpPr/>
        <p:nvPr/>
      </p:nvGrpSpPr>
      <p:grpSpPr>
        <a:xfrm>
          <a:off x="0" y="0"/>
          <a:ext cx="0" cy="0"/>
          <a:chOff x="0" y="0"/>
          <a:chExt cx="0" cy="0"/>
        </a:xfrm>
      </p:grpSpPr>
      <p:sp>
        <p:nvSpPr>
          <p:cNvPr name="TextBox 2" id="2"/>
          <p:cNvSpPr txBox="true"/>
          <p:nvPr/>
        </p:nvSpPr>
        <p:spPr>
          <a:xfrm rot="0">
            <a:off x="1219200" y="4199254"/>
            <a:ext cx="7924800" cy="1955167"/>
          </a:xfrm>
          <a:prstGeom prst="rect">
            <a:avLst/>
          </a:prstGeom>
        </p:spPr>
        <p:txBody>
          <a:bodyPr anchor="t" rtlCol="false" tIns="0" lIns="0" bIns="0" rIns="0">
            <a:spAutoFit/>
          </a:bodyPr>
          <a:lstStyle/>
          <a:p>
            <a:pPr algn="l" marL="0" indent="0" lvl="0">
              <a:lnSpc>
                <a:spcPts val="7630"/>
              </a:lnSpc>
            </a:pPr>
            <a:r>
              <a:rPr lang="en-US" b="true" sz="7000" spc="-294">
                <a:solidFill>
                  <a:srgbClr val="3139A8"/>
                </a:solidFill>
                <a:latin typeface="Be Vietnam Ultra-Bold"/>
                <a:ea typeface="Be Vietnam Ultra-Bold"/>
                <a:cs typeface="Be Vietnam Ultra-Bold"/>
                <a:sym typeface="Be Vietnam Ultra-Bold"/>
              </a:rPr>
              <a:t>FUTURE EMPROVEMENTS</a:t>
            </a:r>
          </a:p>
        </p:txBody>
      </p:sp>
      <p:grpSp>
        <p:nvGrpSpPr>
          <p:cNvPr name="Group 3" id="3"/>
          <p:cNvGrpSpPr/>
          <p:nvPr/>
        </p:nvGrpSpPr>
        <p:grpSpPr>
          <a:xfrm rot="0">
            <a:off x="10423089" y="1365020"/>
            <a:ext cx="6836211" cy="2434044"/>
            <a:chOff x="0" y="0"/>
            <a:chExt cx="2132037" cy="759115"/>
          </a:xfrm>
        </p:grpSpPr>
        <p:sp>
          <p:nvSpPr>
            <p:cNvPr name="Freeform 4" id="4"/>
            <p:cNvSpPr/>
            <p:nvPr/>
          </p:nvSpPr>
          <p:spPr>
            <a:xfrm flipH="false" flipV="false" rot="0">
              <a:off x="0" y="0"/>
              <a:ext cx="2132037" cy="759115"/>
            </a:xfrm>
            <a:custGeom>
              <a:avLst/>
              <a:gdLst/>
              <a:ahLst/>
              <a:cxnLst/>
              <a:rect r="r" b="b" t="t" l="l"/>
              <a:pathLst>
                <a:path h="759115" w="2132037">
                  <a:moveTo>
                    <a:pt x="16987" y="0"/>
                  </a:moveTo>
                  <a:lnTo>
                    <a:pt x="2115050" y="0"/>
                  </a:lnTo>
                  <a:cubicBezTo>
                    <a:pt x="2119555" y="0"/>
                    <a:pt x="2123876" y="1790"/>
                    <a:pt x="2127062" y="4975"/>
                  </a:cubicBezTo>
                  <a:cubicBezTo>
                    <a:pt x="2130247" y="8161"/>
                    <a:pt x="2132037" y="12482"/>
                    <a:pt x="2132037" y="16987"/>
                  </a:cubicBezTo>
                  <a:lnTo>
                    <a:pt x="2132037" y="742128"/>
                  </a:lnTo>
                  <a:cubicBezTo>
                    <a:pt x="2132037" y="751510"/>
                    <a:pt x="2124432" y="759115"/>
                    <a:pt x="2115050" y="759115"/>
                  </a:cubicBezTo>
                  <a:lnTo>
                    <a:pt x="16987" y="759115"/>
                  </a:lnTo>
                  <a:cubicBezTo>
                    <a:pt x="7605" y="759115"/>
                    <a:pt x="0" y="751510"/>
                    <a:pt x="0" y="742128"/>
                  </a:cubicBezTo>
                  <a:lnTo>
                    <a:pt x="0" y="16987"/>
                  </a:lnTo>
                  <a:cubicBezTo>
                    <a:pt x="0" y="7605"/>
                    <a:pt x="7605" y="0"/>
                    <a:pt x="16987" y="0"/>
                  </a:cubicBezTo>
                  <a:close/>
                </a:path>
              </a:pathLst>
            </a:custGeom>
            <a:solidFill>
              <a:srgbClr val="5383FF"/>
            </a:solidFill>
            <a:ln w="9525" cap="sq">
              <a:solidFill>
                <a:srgbClr val="000000"/>
              </a:solidFill>
              <a:prstDash val="solid"/>
              <a:miter/>
            </a:ln>
          </p:spPr>
        </p:sp>
        <p:sp>
          <p:nvSpPr>
            <p:cNvPr name="TextBox 5" id="5"/>
            <p:cNvSpPr txBox="true"/>
            <p:nvPr/>
          </p:nvSpPr>
          <p:spPr>
            <a:xfrm>
              <a:off x="0" y="-38100"/>
              <a:ext cx="2132037" cy="797215"/>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0423089" y="3925191"/>
            <a:ext cx="6836211" cy="2434044"/>
            <a:chOff x="0" y="0"/>
            <a:chExt cx="2132037" cy="759115"/>
          </a:xfrm>
        </p:grpSpPr>
        <p:sp>
          <p:nvSpPr>
            <p:cNvPr name="Freeform 7" id="7"/>
            <p:cNvSpPr/>
            <p:nvPr/>
          </p:nvSpPr>
          <p:spPr>
            <a:xfrm flipH="false" flipV="false" rot="0">
              <a:off x="0" y="0"/>
              <a:ext cx="2132037" cy="759115"/>
            </a:xfrm>
            <a:custGeom>
              <a:avLst/>
              <a:gdLst/>
              <a:ahLst/>
              <a:cxnLst/>
              <a:rect r="r" b="b" t="t" l="l"/>
              <a:pathLst>
                <a:path h="759115" w="2132037">
                  <a:moveTo>
                    <a:pt x="16987" y="0"/>
                  </a:moveTo>
                  <a:lnTo>
                    <a:pt x="2115050" y="0"/>
                  </a:lnTo>
                  <a:cubicBezTo>
                    <a:pt x="2119555" y="0"/>
                    <a:pt x="2123876" y="1790"/>
                    <a:pt x="2127062" y="4975"/>
                  </a:cubicBezTo>
                  <a:cubicBezTo>
                    <a:pt x="2130247" y="8161"/>
                    <a:pt x="2132037" y="12482"/>
                    <a:pt x="2132037" y="16987"/>
                  </a:cubicBezTo>
                  <a:lnTo>
                    <a:pt x="2132037" y="742128"/>
                  </a:lnTo>
                  <a:cubicBezTo>
                    <a:pt x="2132037" y="751510"/>
                    <a:pt x="2124432" y="759115"/>
                    <a:pt x="2115050" y="759115"/>
                  </a:cubicBezTo>
                  <a:lnTo>
                    <a:pt x="16987" y="759115"/>
                  </a:lnTo>
                  <a:cubicBezTo>
                    <a:pt x="7605" y="759115"/>
                    <a:pt x="0" y="751510"/>
                    <a:pt x="0" y="742128"/>
                  </a:cubicBezTo>
                  <a:lnTo>
                    <a:pt x="0" y="16987"/>
                  </a:lnTo>
                  <a:cubicBezTo>
                    <a:pt x="0" y="7605"/>
                    <a:pt x="7605" y="0"/>
                    <a:pt x="16987" y="0"/>
                  </a:cubicBezTo>
                  <a:close/>
                </a:path>
              </a:pathLst>
            </a:custGeom>
            <a:solidFill>
              <a:srgbClr val="3139A8"/>
            </a:solidFill>
            <a:ln w="9525" cap="sq">
              <a:solidFill>
                <a:srgbClr val="000000"/>
              </a:solidFill>
              <a:prstDash val="solid"/>
              <a:miter/>
            </a:ln>
          </p:spPr>
        </p:sp>
        <p:sp>
          <p:nvSpPr>
            <p:cNvPr name="TextBox 8" id="8"/>
            <p:cNvSpPr txBox="true"/>
            <p:nvPr/>
          </p:nvSpPr>
          <p:spPr>
            <a:xfrm>
              <a:off x="0" y="-38100"/>
              <a:ext cx="2132037" cy="797215"/>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0423089" y="6487936"/>
            <a:ext cx="6836211" cy="2434044"/>
            <a:chOff x="0" y="0"/>
            <a:chExt cx="2132037" cy="759115"/>
          </a:xfrm>
        </p:grpSpPr>
        <p:sp>
          <p:nvSpPr>
            <p:cNvPr name="Freeform 10" id="10"/>
            <p:cNvSpPr/>
            <p:nvPr/>
          </p:nvSpPr>
          <p:spPr>
            <a:xfrm flipH="false" flipV="false" rot="0">
              <a:off x="0" y="0"/>
              <a:ext cx="2132037" cy="759115"/>
            </a:xfrm>
            <a:custGeom>
              <a:avLst/>
              <a:gdLst/>
              <a:ahLst/>
              <a:cxnLst/>
              <a:rect r="r" b="b" t="t" l="l"/>
              <a:pathLst>
                <a:path h="759115" w="2132037">
                  <a:moveTo>
                    <a:pt x="16987" y="0"/>
                  </a:moveTo>
                  <a:lnTo>
                    <a:pt x="2115050" y="0"/>
                  </a:lnTo>
                  <a:cubicBezTo>
                    <a:pt x="2119555" y="0"/>
                    <a:pt x="2123876" y="1790"/>
                    <a:pt x="2127062" y="4975"/>
                  </a:cubicBezTo>
                  <a:cubicBezTo>
                    <a:pt x="2130247" y="8161"/>
                    <a:pt x="2132037" y="12482"/>
                    <a:pt x="2132037" y="16987"/>
                  </a:cubicBezTo>
                  <a:lnTo>
                    <a:pt x="2132037" y="742128"/>
                  </a:lnTo>
                  <a:cubicBezTo>
                    <a:pt x="2132037" y="751510"/>
                    <a:pt x="2124432" y="759115"/>
                    <a:pt x="2115050" y="759115"/>
                  </a:cubicBezTo>
                  <a:lnTo>
                    <a:pt x="16987" y="759115"/>
                  </a:lnTo>
                  <a:cubicBezTo>
                    <a:pt x="7605" y="759115"/>
                    <a:pt x="0" y="751510"/>
                    <a:pt x="0" y="742128"/>
                  </a:cubicBezTo>
                  <a:lnTo>
                    <a:pt x="0" y="16987"/>
                  </a:lnTo>
                  <a:cubicBezTo>
                    <a:pt x="0" y="7605"/>
                    <a:pt x="7605" y="0"/>
                    <a:pt x="16987" y="0"/>
                  </a:cubicBezTo>
                  <a:close/>
                </a:path>
              </a:pathLst>
            </a:custGeom>
            <a:solidFill>
              <a:srgbClr val="06C892"/>
            </a:solidFill>
            <a:ln w="9525" cap="sq">
              <a:solidFill>
                <a:srgbClr val="000000"/>
              </a:solidFill>
              <a:prstDash val="solid"/>
              <a:miter/>
            </a:ln>
          </p:spPr>
        </p:sp>
        <p:sp>
          <p:nvSpPr>
            <p:cNvPr name="TextBox 11" id="11"/>
            <p:cNvSpPr txBox="true"/>
            <p:nvPr/>
          </p:nvSpPr>
          <p:spPr>
            <a:xfrm>
              <a:off x="0" y="-38100"/>
              <a:ext cx="2132037" cy="797215"/>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10944755" y="2004509"/>
            <a:ext cx="1427669" cy="993142"/>
          </a:xfrm>
          <a:prstGeom prst="rect">
            <a:avLst/>
          </a:prstGeom>
        </p:spPr>
        <p:txBody>
          <a:bodyPr anchor="t" rtlCol="false" tIns="0" lIns="0" bIns="0" rIns="0">
            <a:spAutoFit/>
          </a:bodyPr>
          <a:lstStyle/>
          <a:p>
            <a:pPr algn="l" marL="0" indent="0" lvl="0">
              <a:lnSpc>
                <a:spcPts val="7630"/>
              </a:lnSpc>
              <a:spcBef>
                <a:spcPct val="0"/>
              </a:spcBef>
            </a:pPr>
            <a:r>
              <a:rPr lang="en-US" b="true" sz="7000" spc="-294" strike="noStrike" u="none">
                <a:solidFill>
                  <a:srgbClr val="FFFFFF"/>
                </a:solidFill>
                <a:latin typeface="Be Vietnam Ultra-Bold"/>
                <a:ea typeface="Be Vietnam Ultra-Bold"/>
                <a:cs typeface="Be Vietnam Ultra-Bold"/>
                <a:sym typeface="Be Vietnam Ultra-Bold"/>
              </a:rPr>
              <a:t>01.</a:t>
            </a:r>
          </a:p>
        </p:txBody>
      </p:sp>
      <p:sp>
        <p:nvSpPr>
          <p:cNvPr name="TextBox 13" id="13"/>
          <p:cNvSpPr txBox="true"/>
          <p:nvPr/>
        </p:nvSpPr>
        <p:spPr>
          <a:xfrm rot="0">
            <a:off x="12750858" y="2297562"/>
            <a:ext cx="4022366" cy="549910"/>
          </a:xfrm>
          <a:prstGeom prst="rect">
            <a:avLst/>
          </a:prstGeom>
        </p:spPr>
        <p:txBody>
          <a:bodyPr anchor="t" rtlCol="false" tIns="0" lIns="0" bIns="0" rIns="0">
            <a:spAutoFit/>
          </a:bodyPr>
          <a:lstStyle/>
          <a:p>
            <a:pPr algn="l" marL="0" indent="0" lvl="0">
              <a:lnSpc>
                <a:spcPts val="2210"/>
              </a:lnSpc>
            </a:pPr>
            <a:r>
              <a:rPr lang="en-US" b="true" sz="1700">
                <a:solidFill>
                  <a:srgbClr val="FFFFFF"/>
                </a:solidFill>
                <a:latin typeface="Quicksand Medium"/>
                <a:ea typeface="Quicksand Medium"/>
                <a:cs typeface="Quicksand Medium"/>
                <a:sym typeface="Quicksand Medium"/>
              </a:rPr>
              <a:t>Generate multiple choices based on a given subject for all years of study. </a:t>
            </a:r>
          </a:p>
        </p:txBody>
      </p:sp>
      <p:sp>
        <p:nvSpPr>
          <p:cNvPr name="TextBox 14" id="14"/>
          <p:cNvSpPr txBox="true"/>
          <p:nvPr/>
        </p:nvSpPr>
        <p:spPr>
          <a:xfrm rot="0">
            <a:off x="10944755" y="4565966"/>
            <a:ext cx="1427669" cy="993142"/>
          </a:xfrm>
          <a:prstGeom prst="rect">
            <a:avLst/>
          </a:prstGeom>
        </p:spPr>
        <p:txBody>
          <a:bodyPr anchor="t" rtlCol="false" tIns="0" lIns="0" bIns="0" rIns="0">
            <a:spAutoFit/>
          </a:bodyPr>
          <a:lstStyle/>
          <a:p>
            <a:pPr algn="l" marL="0" indent="0" lvl="0">
              <a:lnSpc>
                <a:spcPts val="7630"/>
              </a:lnSpc>
              <a:spcBef>
                <a:spcPct val="0"/>
              </a:spcBef>
            </a:pPr>
            <a:r>
              <a:rPr lang="en-US" b="true" sz="7000" spc="-294" strike="noStrike" u="none">
                <a:solidFill>
                  <a:srgbClr val="FFFFFF"/>
                </a:solidFill>
                <a:latin typeface="Be Vietnam Ultra-Bold"/>
                <a:ea typeface="Be Vietnam Ultra-Bold"/>
                <a:cs typeface="Be Vietnam Ultra-Bold"/>
                <a:sym typeface="Be Vietnam Ultra-Bold"/>
              </a:rPr>
              <a:t>02.</a:t>
            </a:r>
          </a:p>
        </p:txBody>
      </p:sp>
      <p:sp>
        <p:nvSpPr>
          <p:cNvPr name="TextBox 15" id="15"/>
          <p:cNvSpPr txBox="true"/>
          <p:nvPr/>
        </p:nvSpPr>
        <p:spPr>
          <a:xfrm rot="0">
            <a:off x="12750858" y="4581508"/>
            <a:ext cx="4022366" cy="1102360"/>
          </a:xfrm>
          <a:prstGeom prst="rect">
            <a:avLst/>
          </a:prstGeom>
        </p:spPr>
        <p:txBody>
          <a:bodyPr anchor="t" rtlCol="false" tIns="0" lIns="0" bIns="0" rIns="0">
            <a:spAutoFit/>
          </a:bodyPr>
          <a:lstStyle/>
          <a:p>
            <a:pPr algn="l" marL="0" indent="0" lvl="0">
              <a:lnSpc>
                <a:spcPts val="2210"/>
              </a:lnSpc>
            </a:pPr>
            <a:r>
              <a:rPr lang="en-US" b="true" sz="1700">
                <a:solidFill>
                  <a:srgbClr val="FFFFFF"/>
                </a:solidFill>
                <a:latin typeface="Quicksand Medium"/>
                <a:ea typeface="Quicksand Medium"/>
                <a:cs typeface="Quicksand Medium"/>
                <a:sym typeface="Quicksand Medium"/>
              </a:rPr>
              <a:t>Generate a voice system to listen to students while rehearsing what they know and correct them when something is wrong.</a:t>
            </a:r>
          </a:p>
        </p:txBody>
      </p:sp>
      <p:sp>
        <p:nvSpPr>
          <p:cNvPr name="TextBox 16" id="16"/>
          <p:cNvSpPr txBox="true"/>
          <p:nvPr/>
        </p:nvSpPr>
        <p:spPr>
          <a:xfrm rot="0">
            <a:off x="10926960" y="7127424"/>
            <a:ext cx="1427669" cy="993142"/>
          </a:xfrm>
          <a:prstGeom prst="rect">
            <a:avLst/>
          </a:prstGeom>
        </p:spPr>
        <p:txBody>
          <a:bodyPr anchor="t" rtlCol="false" tIns="0" lIns="0" bIns="0" rIns="0">
            <a:spAutoFit/>
          </a:bodyPr>
          <a:lstStyle/>
          <a:p>
            <a:pPr algn="l" marL="0" indent="0" lvl="0">
              <a:lnSpc>
                <a:spcPts val="7630"/>
              </a:lnSpc>
              <a:spcBef>
                <a:spcPct val="0"/>
              </a:spcBef>
            </a:pPr>
            <a:r>
              <a:rPr lang="en-US" b="true" sz="7000" spc="-294" strike="noStrike" u="none">
                <a:solidFill>
                  <a:srgbClr val="FFFFFF"/>
                </a:solidFill>
                <a:latin typeface="Be Vietnam Ultra-Bold"/>
                <a:ea typeface="Be Vietnam Ultra-Bold"/>
                <a:cs typeface="Be Vietnam Ultra-Bold"/>
                <a:sym typeface="Be Vietnam Ultra-Bold"/>
              </a:rPr>
              <a:t>03.</a:t>
            </a:r>
          </a:p>
        </p:txBody>
      </p:sp>
      <p:sp>
        <p:nvSpPr>
          <p:cNvPr name="TextBox 17" id="17"/>
          <p:cNvSpPr txBox="true"/>
          <p:nvPr/>
        </p:nvSpPr>
        <p:spPr>
          <a:xfrm rot="0">
            <a:off x="12750858" y="6591803"/>
            <a:ext cx="4022366" cy="2207260"/>
          </a:xfrm>
          <a:prstGeom prst="rect">
            <a:avLst/>
          </a:prstGeom>
        </p:spPr>
        <p:txBody>
          <a:bodyPr anchor="t" rtlCol="false" tIns="0" lIns="0" bIns="0" rIns="0">
            <a:spAutoFit/>
          </a:bodyPr>
          <a:lstStyle/>
          <a:p>
            <a:pPr algn="l" marL="0" indent="0" lvl="0">
              <a:lnSpc>
                <a:spcPts val="2210"/>
              </a:lnSpc>
            </a:pPr>
            <a:r>
              <a:rPr lang="en-US" b="true" sz="1700">
                <a:solidFill>
                  <a:srgbClr val="FFFFFF"/>
                </a:solidFill>
                <a:latin typeface="Quicksand Medium"/>
                <a:ea typeface="Quicksand Medium"/>
                <a:cs typeface="Quicksand Medium"/>
                <a:sym typeface="Quicksand Medium"/>
              </a:rPr>
              <a:t>Enable students to upload specific chapters or curriculum to generate personalized questions and answers. This feature will allow for targeted exam preparation, aligning the practice material with the student's study needs and making the system adaptable to various subjects.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5383FF"/>
        </a:solidFill>
      </p:bgPr>
    </p:bg>
    <p:spTree>
      <p:nvGrpSpPr>
        <p:cNvPr id="1" name=""/>
        <p:cNvGrpSpPr/>
        <p:nvPr/>
      </p:nvGrpSpPr>
      <p:grpSpPr>
        <a:xfrm>
          <a:off x="0" y="0"/>
          <a:ext cx="0" cy="0"/>
          <a:chOff x="0" y="0"/>
          <a:chExt cx="0" cy="0"/>
        </a:xfrm>
      </p:grpSpPr>
      <p:grpSp>
        <p:nvGrpSpPr>
          <p:cNvPr name="Group 2" id="2"/>
          <p:cNvGrpSpPr/>
          <p:nvPr/>
        </p:nvGrpSpPr>
        <p:grpSpPr>
          <a:xfrm rot="0">
            <a:off x="10919864" y="-633455"/>
            <a:ext cx="8614880" cy="11553911"/>
            <a:chOff x="0" y="0"/>
            <a:chExt cx="2178593" cy="2921836"/>
          </a:xfrm>
        </p:grpSpPr>
        <p:sp>
          <p:nvSpPr>
            <p:cNvPr name="Freeform 3" id="3"/>
            <p:cNvSpPr/>
            <p:nvPr/>
          </p:nvSpPr>
          <p:spPr>
            <a:xfrm flipH="false" flipV="false" rot="0">
              <a:off x="0" y="0"/>
              <a:ext cx="2178593" cy="2921836"/>
            </a:xfrm>
            <a:custGeom>
              <a:avLst/>
              <a:gdLst/>
              <a:ahLst/>
              <a:cxnLst/>
              <a:rect r="r" b="b" t="t" l="l"/>
              <a:pathLst>
                <a:path h="2921836" w="2178593">
                  <a:moveTo>
                    <a:pt x="0" y="0"/>
                  </a:moveTo>
                  <a:lnTo>
                    <a:pt x="2178593" y="0"/>
                  </a:lnTo>
                  <a:lnTo>
                    <a:pt x="2178593" y="2921836"/>
                  </a:lnTo>
                  <a:lnTo>
                    <a:pt x="0" y="2921836"/>
                  </a:lnTo>
                  <a:close/>
                </a:path>
              </a:pathLst>
            </a:custGeom>
            <a:solidFill>
              <a:srgbClr val="F1EBE5"/>
            </a:solidFill>
          </p:spPr>
        </p:sp>
        <p:sp>
          <p:nvSpPr>
            <p:cNvPr name="TextBox 4" id="4"/>
            <p:cNvSpPr txBox="true"/>
            <p:nvPr/>
          </p:nvSpPr>
          <p:spPr>
            <a:xfrm>
              <a:off x="0" y="19050"/>
              <a:ext cx="2178593" cy="2902786"/>
            </a:xfrm>
            <a:prstGeom prst="rect">
              <a:avLst/>
            </a:prstGeom>
          </p:spPr>
          <p:txBody>
            <a:bodyPr anchor="ctr" rtlCol="false" tIns="50800" lIns="50800" bIns="50800" rIns="50800"/>
            <a:lstStyle/>
            <a:p>
              <a:pPr algn="ctr">
                <a:lnSpc>
                  <a:spcPts val="2266"/>
                </a:lnSpc>
              </a:pPr>
            </a:p>
          </p:txBody>
        </p:sp>
      </p:grpSp>
      <p:sp>
        <p:nvSpPr>
          <p:cNvPr name="Freeform 5" id="5"/>
          <p:cNvSpPr/>
          <p:nvPr/>
        </p:nvSpPr>
        <p:spPr>
          <a:xfrm flipH="false" flipV="false" rot="0">
            <a:off x="11744995" y="1670607"/>
            <a:ext cx="5959485" cy="6945787"/>
          </a:xfrm>
          <a:custGeom>
            <a:avLst/>
            <a:gdLst/>
            <a:ahLst/>
            <a:cxnLst/>
            <a:rect r="r" b="b" t="t" l="l"/>
            <a:pathLst>
              <a:path h="6945787" w="5959485">
                <a:moveTo>
                  <a:pt x="0" y="0"/>
                </a:moveTo>
                <a:lnTo>
                  <a:pt x="5959485" y="0"/>
                </a:lnTo>
                <a:lnTo>
                  <a:pt x="5959485" y="6945786"/>
                </a:lnTo>
                <a:lnTo>
                  <a:pt x="0" y="69457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219200" y="3854942"/>
            <a:ext cx="8797353" cy="914781"/>
          </a:xfrm>
          <a:prstGeom prst="rect">
            <a:avLst/>
          </a:prstGeom>
        </p:spPr>
        <p:txBody>
          <a:bodyPr anchor="t" rtlCol="false" tIns="0" lIns="0" bIns="0" rIns="0">
            <a:spAutoFit/>
          </a:bodyPr>
          <a:lstStyle/>
          <a:p>
            <a:pPr algn="l" marL="0" indent="0" lvl="0">
              <a:lnSpc>
                <a:spcPts val="7182"/>
              </a:lnSpc>
            </a:pPr>
            <a:r>
              <a:rPr lang="en-US" b="true" sz="6300" spc="-264">
                <a:solidFill>
                  <a:srgbClr val="FFFFFF"/>
                </a:solidFill>
                <a:latin typeface="Be Vietnam Ultra-Bold"/>
                <a:ea typeface="Be Vietnam Ultra-Bold"/>
                <a:cs typeface="Be Vietnam Ultra-Bold"/>
                <a:sym typeface="Be Vietnam Ultra-Bold"/>
              </a:rPr>
              <a:t>CONCLUSION</a:t>
            </a:r>
          </a:p>
        </p:txBody>
      </p:sp>
      <p:sp>
        <p:nvSpPr>
          <p:cNvPr name="TextBox 7" id="7"/>
          <p:cNvSpPr txBox="true"/>
          <p:nvPr/>
        </p:nvSpPr>
        <p:spPr>
          <a:xfrm rot="0">
            <a:off x="1219200" y="5101987"/>
            <a:ext cx="7693763" cy="4869561"/>
          </a:xfrm>
          <a:prstGeom prst="rect">
            <a:avLst/>
          </a:prstGeom>
        </p:spPr>
        <p:txBody>
          <a:bodyPr anchor="t" rtlCol="false" tIns="0" lIns="0" bIns="0" rIns="0">
            <a:spAutoFit/>
          </a:bodyPr>
          <a:lstStyle/>
          <a:p>
            <a:pPr algn="l">
              <a:lnSpc>
                <a:spcPts val="3563"/>
              </a:lnSpc>
            </a:pPr>
            <a:r>
              <a:rPr lang="en-US" sz="2199" b="true">
                <a:solidFill>
                  <a:srgbClr val="FFFFFF"/>
                </a:solidFill>
                <a:latin typeface="Quicksand Medium"/>
                <a:ea typeface="Quicksand Medium"/>
                <a:cs typeface="Quicksand Medium"/>
                <a:sym typeface="Quicksand Medium"/>
              </a:rPr>
              <a:t>This project offers a transformative solution to traditional exam preparation by introducing a dynamic question and answer generation system. It addresses the limitations of repetitive learning and incomplete coverage of material, ensuring students are exposed to a broader range of topics. The system enhances students' understanding, knowledge retention, and exam readiness by continually creating varied assessments. Ultimately, this innovative approach makes the revision process more efficient, engaging,and leading to improved academic outcomes.</a:t>
            </a:r>
          </a:p>
          <a:p>
            <a:pPr algn="l">
              <a:lnSpc>
                <a:spcPts val="323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DAGSEwz_5zQ</dc:identifier>
  <dcterms:modified xsi:type="dcterms:W3CDTF">2011-08-01T06:04:30Z</dcterms:modified>
  <cp:revision>1</cp:revision>
  <dc:title>Q -ease</dc:title>
</cp:coreProperties>
</file>